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3"/>
  </p:notesMasterIdLst>
  <p:sldIdLst>
    <p:sldId id="316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98305" autoAdjust="0"/>
  </p:normalViewPr>
  <p:slideViewPr>
    <p:cSldViewPr>
      <p:cViewPr>
        <p:scale>
          <a:sx n="70" d="100"/>
          <a:sy n="70" d="100"/>
        </p:scale>
        <p:origin x="-1140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0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18BF546-FC89-4605-974D-B49531E78EF5}" type="datetimeFigureOut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5C0B793-8CA9-4F97-B30D-8CB5A4AA3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403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609600"/>
            <a:ext cx="6172200" cy="1447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609600"/>
            <a:ext cx="617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folHlink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  <p:pic>
        <p:nvPicPr>
          <p:cNvPr id="1029" name="Picture 5" descr="C:\My Documents\Courses\IE344\TurningOp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85800" y="609600"/>
            <a:ext cx="13081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2057400"/>
            <a:ext cx="7772400" cy="0"/>
          </a:xfrm>
          <a:prstGeom prst="line">
            <a:avLst/>
          </a:prstGeom>
          <a:noFill/>
          <a:ln w="19050">
            <a:solidFill>
              <a:srgbClr val="00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66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3600" b="1" dirty="0" smtClean="0"/>
              <a:t>Lecture  Tow</a:t>
            </a:r>
            <a:br>
              <a:rPr lang="en-US" sz="3600" b="1" dirty="0" smtClean="0"/>
            </a:br>
            <a:r>
              <a:rPr lang="en-US" sz="3600" b="1" dirty="0" smtClean="0"/>
              <a:t>Chapter 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METAL </a:t>
            </a:r>
            <a:r>
              <a:rPr lang="en-US" dirty="0"/>
              <a:t>CASTING PROCESSES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AutoNum type="arabicPeriod"/>
            </a:pPr>
            <a:r>
              <a:rPr lang="en-US" dirty="0"/>
              <a:t>Sand Casting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dirty="0"/>
              <a:t>Other Expendable Mold Casting Processes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dirty="0"/>
              <a:t>Permanent Mold Casting Processes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dirty="0"/>
              <a:t>Foundry Practice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dirty="0"/>
              <a:t>Casting Quality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dirty="0"/>
              <a:t>Metals for Casting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dirty="0"/>
              <a:t>Product Design Considerations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388939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Core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Full‑scale model of interior surfaces of part  </a:t>
            </a:r>
          </a:p>
          <a:p>
            <a:pPr lvl="1"/>
            <a:r>
              <a:rPr lang="en-US" dirty="0"/>
              <a:t>Inserted into mold cavity prior to pouring</a:t>
            </a:r>
          </a:p>
          <a:p>
            <a:pPr lvl="1"/>
            <a:r>
              <a:rPr lang="en-US" dirty="0"/>
              <a:t>The molten metal flows and solidifies between the mold cavity and the core to form the casting's external and internal surfaces  </a:t>
            </a:r>
          </a:p>
          <a:p>
            <a:pPr lvl="1"/>
            <a:r>
              <a:rPr lang="en-US" dirty="0"/>
              <a:t>May require supports to hold it in position in the mold cavity during pouring, called </a:t>
            </a:r>
            <a:r>
              <a:rPr lang="en-US" i="1" dirty="0"/>
              <a:t>chaplets</a:t>
            </a:r>
            <a:r>
              <a:rPr lang="en-US" dirty="0"/>
              <a:t>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531528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Core in Mold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(a) Core held in place in the mold cavity by chaplets, (b) possible chaplet design, (c) casting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352800"/>
            <a:ext cx="7156764" cy="2590800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816471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Two Categories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Casting </a:t>
            </a:r>
            <a:r>
              <a:rPr lang="en-US" dirty="0"/>
              <a:t>Processes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924800" cy="38862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dirty="0"/>
              <a:t>Expendable mold processes - mold is sacrificed to remove part 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dirty="0"/>
              <a:t>Advantage: more complex shapes possible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dirty="0"/>
              <a:t>Disadvantage: production rates often limited by the time to make mold rather than casting itself</a:t>
            </a:r>
          </a:p>
          <a:p>
            <a:pPr marL="457200" indent="-457200">
              <a:lnSpc>
                <a:spcPct val="90000"/>
              </a:lnSpc>
              <a:buFontTx/>
              <a:buAutoNum type="arabicPeriod" startAt="2"/>
            </a:pPr>
            <a:r>
              <a:rPr lang="en-US" dirty="0"/>
              <a:t>Permanent mold processes - mold is made of metal and can be used to make many castings  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dirty="0"/>
              <a:t>Advantage: higher production rates 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dirty="0"/>
              <a:t>Disadvantage: geometries </a:t>
            </a:r>
            <a:r>
              <a:rPr lang="en-US" dirty="0" smtClean="0"/>
              <a:t>are limited </a:t>
            </a:r>
            <a:r>
              <a:rPr lang="en-US" dirty="0"/>
              <a:t>by </a:t>
            </a:r>
            <a:r>
              <a:rPr lang="en-US" dirty="0" smtClean="0"/>
              <a:t>the need </a:t>
            </a:r>
            <a:r>
              <a:rPr lang="en-US" dirty="0"/>
              <a:t>to open </a:t>
            </a:r>
            <a:r>
              <a:rPr lang="en-US" dirty="0" smtClean="0"/>
              <a:t>the mold</a:t>
            </a:r>
            <a:endParaRPr lang="en-US" dirty="0"/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360637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Overview of Sand Casting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widely used casting process, accounting for a significant majority of total tonnage cast  </a:t>
            </a:r>
          </a:p>
          <a:p>
            <a:r>
              <a:rPr lang="en-US" dirty="0"/>
              <a:t>Nearly all alloys can be sand casted, including metals with high melting temperatures, such as steel, nickel, and titanium  </a:t>
            </a:r>
          </a:p>
          <a:p>
            <a:r>
              <a:rPr lang="en-US" dirty="0"/>
              <a:t>Castings range in size from small to very large </a:t>
            </a:r>
          </a:p>
          <a:p>
            <a:r>
              <a:rPr lang="en-US" dirty="0"/>
              <a:t>Production quantities from one to millions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424312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838200"/>
            <a:ext cx="4949150" cy="502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5800" y="2362200"/>
            <a:ext cx="2895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Sand casting for an industrial pump. Holes and surfaces have been machined (courtesy of George E. Kane Manufacturing Technology Laboratory, </a:t>
            </a:r>
            <a:r>
              <a:rPr lang="en-US" sz="2000" smtClean="0"/>
              <a:t>Lehigh University)</a:t>
            </a:r>
            <a:endParaRPr lang="en-US" sz="2000" dirty="0"/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103891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Steps in Sand Casting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dirty="0"/>
              <a:t>Pour the molten metal into sand mold</a:t>
            </a:r>
          </a:p>
          <a:p>
            <a:pPr marL="457200" indent="-457200">
              <a:buFontTx/>
              <a:buAutoNum type="arabicPeriod"/>
            </a:pPr>
            <a:r>
              <a:rPr lang="en-US" dirty="0"/>
              <a:t>Allow time for metal to solidify</a:t>
            </a:r>
          </a:p>
          <a:p>
            <a:pPr marL="457200" indent="-457200">
              <a:buFontTx/>
              <a:buAutoNum type="arabicPeriod"/>
            </a:pPr>
            <a:r>
              <a:rPr lang="en-US" dirty="0"/>
              <a:t>Break up the mold to remove casting  </a:t>
            </a:r>
          </a:p>
          <a:p>
            <a:pPr marL="457200" indent="-457200">
              <a:buFontTx/>
              <a:buAutoNum type="arabicPeriod"/>
            </a:pPr>
            <a:r>
              <a:rPr lang="en-US" dirty="0"/>
              <a:t>Clean and inspect casting</a:t>
            </a:r>
          </a:p>
          <a:p>
            <a:pPr marL="914400" lvl="1" indent="-457200"/>
            <a:r>
              <a:rPr lang="en-US" dirty="0"/>
              <a:t>Separate gating and riser system</a:t>
            </a:r>
          </a:p>
          <a:p>
            <a:pPr marL="457200" indent="-457200">
              <a:buFontTx/>
              <a:buAutoNum type="arabicPeriod"/>
            </a:pPr>
            <a:r>
              <a:rPr lang="en-US" dirty="0"/>
              <a:t>Heat treatment of casting is sometimes required to improve metallurgical properties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895624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Making the Sand Mold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cavity</a:t>
            </a:r>
            <a:r>
              <a:rPr lang="en-US" dirty="0"/>
              <a:t> in the sand mold is formed by packing sand around a pattern, then separating the mold into two halves and removing the pattern  </a:t>
            </a:r>
          </a:p>
          <a:p>
            <a:r>
              <a:rPr lang="en-US" dirty="0"/>
              <a:t>The mold must also contain gating and riser system  </a:t>
            </a:r>
          </a:p>
          <a:p>
            <a:r>
              <a:rPr lang="en-US" dirty="0"/>
              <a:t>If casting is to have internal surfaces, a </a:t>
            </a:r>
            <a:r>
              <a:rPr lang="en-US" i="1" dirty="0"/>
              <a:t>core</a:t>
            </a:r>
            <a:r>
              <a:rPr lang="en-US" dirty="0"/>
              <a:t> must be included in mold  </a:t>
            </a:r>
          </a:p>
          <a:p>
            <a:r>
              <a:rPr lang="en-US" dirty="0"/>
              <a:t>A new sand mold must be made for each part produced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263828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Sand Casting Production Sequence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Production sequence in sand casting, including pattern‑making and mold‑making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200400"/>
            <a:ext cx="7818068" cy="2590800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677527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The Pattern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Full‑sized model of </a:t>
            </a:r>
            <a:r>
              <a:rPr lang="en-US" dirty="0" smtClean="0"/>
              <a:t>the part</a:t>
            </a:r>
            <a:r>
              <a:rPr lang="en-US" dirty="0"/>
              <a:t>, slightly enlarged to account for shrinkage and machining allowances in the casting</a:t>
            </a:r>
          </a:p>
          <a:p>
            <a:r>
              <a:rPr lang="en-US" dirty="0"/>
              <a:t>Pattern materials:</a:t>
            </a:r>
          </a:p>
          <a:p>
            <a:pPr lvl="1"/>
            <a:r>
              <a:rPr lang="en-US" dirty="0"/>
              <a:t>Wood - common material because it is easy to work, but it warps </a:t>
            </a:r>
          </a:p>
          <a:p>
            <a:pPr lvl="1"/>
            <a:r>
              <a:rPr lang="en-US" dirty="0"/>
              <a:t>Metal - more expensive to fabricate, but lasts longer  </a:t>
            </a:r>
          </a:p>
          <a:p>
            <a:pPr lvl="1"/>
            <a:r>
              <a:rPr lang="en-US" dirty="0"/>
              <a:t>Plastic - compromise between wood and metal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58858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Patterns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Types of patterns used in sand casting: (a) solid pattern, (b) split pattern, (c) match‑plate pattern, (d) cope and drag pattern </a:t>
            </a:r>
          </a:p>
          <a:p>
            <a:pPr>
              <a:buFontTx/>
              <a:buNone/>
            </a:pPr>
            <a:endParaRPr lang="en-US" dirty="0"/>
          </a:p>
          <a:p>
            <a:endParaRPr lang="en-US" sz="2000" dirty="0"/>
          </a:p>
        </p:txBody>
      </p:sp>
      <p:pic>
        <p:nvPicPr>
          <p:cNvPr id="322566" name="Picture 6" descr="F11-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81400"/>
            <a:ext cx="7772400" cy="233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3350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fgBook-4e">
  <a:themeElements>
    <a:clrScheme name="MfgBook-4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fgBook-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fgBook-4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gBook-4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Data\Microsoft\Templates\MfgBook-4e.pot</Template>
  <TotalTime>413</TotalTime>
  <Words>470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MfgBook-4e</vt:lpstr>
      <vt:lpstr>Lecture  Tow Chapter 2 METAL CASTING PROCESSES</vt:lpstr>
      <vt:lpstr>Two Categories of  Casting Processes</vt:lpstr>
      <vt:lpstr>Overview of Sand Casting</vt:lpstr>
      <vt:lpstr>PowerPoint Presentation</vt:lpstr>
      <vt:lpstr>Steps in Sand Casting</vt:lpstr>
      <vt:lpstr>Making the Sand Mold</vt:lpstr>
      <vt:lpstr>Sand Casting Production Sequence</vt:lpstr>
      <vt:lpstr>The Pattern </vt:lpstr>
      <vt:lpstr>Types of Patterns</vt:lpstr>
      <vt:lpstr>Core</vt:lpstr>
      <vt:lpstr>Core in Mold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METAL CASTING</dc:title>
  <dc:creator>Mikell P. Groover</dc:creator>
  <cp:lastModifiedBy>Dr-jabar</cp:lastModifiedBy>
  <cp:revision>51</cp:revision>
  <dcterms:created xsi:type="dcterms:W3CDTF">2001-08-27T08:57:30Z</dcterms:created>
  <dcterms:modified xsi:type="dcterms:W3CDTF">2018-12-05T18:29:43Z</dcterms:modified>
</cp:coreProperties>
</file>